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4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5400" autoAdjust="0"/>
  </p:normalViewPr>
  <p:slideViewPr>
    <p:cSldViewPr snapToGrid="0">
      <p:cViewPr>
        <p:scale>
          <a:sx n="94" d="100"/>
          <a:sy n="94" d="100"/>
        </p:scale>
        <p:origin x="274" y="-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4/6/2017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4/6/2017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4/6/2017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4/6/2017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4/6/2017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4/6/2017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4/6/2017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4/6/2017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4/6/2017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4/6/2017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4/6/2017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4/6/2017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4/6/2017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4/6/2017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4/6/2017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4/6/2017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4/6/2017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4/6/2017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Afrika - Smiluj nam se Gospodine!</a:t>
            </a:r>
            <a:br>
              <a:rPr lang="hr-HR" dirty="0" smtClean="0">
                <a:solidFill>
                  <a:srgbClr val="FF0000"/>
                </a:solidFill>
              </a:rPr>
            </a:b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smtClean="0">
                <a:solidFill>
                  <a:srgbClr val="FF0000"/>
                </a:solidFill>
              </a:rPr>
              <a:t>            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525890" y="2327455"/>
            <a:ext cx="8825659" cy="3416300"/>
          </a:xfrm>
        </p:spPr>
        <p:txBody>
          <a:bodyPr>
            <a:normAutofit fontScale="85000" lnSpcReduction="10000"/>
          </a:bodyPr>
          <a:lstStyle/>
          <a:p>
            <a:r>
              <a:rPr lang="hr-HR" sz="2400" b="1" dirty="0">
                <a:solidFill>
                  <a:srgbClr val="002060"/>
                </a:solidFill>
                <a:latin typeface="Merriweather"/>
              </a:rPr>
              <a:t>Oko 11 posto svijeta ili oko 800 milijuna ljudi je pothranjeno</a:t>
            </a:r>
          </a:p>
          <a:p>
            <a:r>
              <a:rPr lang="hr-HR" sz="2400" b="1" dirty="0">
                <a:solidFill>
                  <a:srgbClr val="002060"/>
                </a:solidFill>
                <a:latin typeface="Merriweather"/>
              </a:rPr>
              <a:t>Šest posto pothranjenih su žene</a:t>
            </a:r>
          </a:p>
          <a:p>
            <a:r>
              <a:rPr lang="hr-HR" sz="2400" b="1" dirty="0">
                <a:solidFill>
                  <a:srgbClr val="002060"/>
                </a:solidFill>
                <a:latin typeface="Merriweather"/>
              </a:rPr>
              <a:t>Približno 16.500 djece dnevno u svijetu umre od gladi, većina ima manje od 5 godina</a:t>
            </a:r>
          </a:p>
          <a:p>
            <a:r>
              <a:rPr lang="hr-HR" sz="2400" b="1" dirty="0">
                <a:solidFill>
                  <a:srgbClr val="002060"/>
                </a:solidFill>
                <a:latin typeface="Merriweather"/>
              </a:rPr>
              <a:t>Godišnje se proizvede dovoljno hrane da se nahrani cijeli svijet, no ona se baca</a:t>
            </a:r>
          </a:p>
          <a:p>
            <a:r>
              <a:rPr lang="hr-HR" sz="2400" b="1" dirty="0">
                <a:solidFill>
                  <a:srgbClr val="002060"/>
                </a:solidFill>
                <a:latin typeface="Merriweather"/>
              </a:rPr>
              <a:t>Gotovo četvrtina svih stanovnika </a:t>
            </a:r>
            <a:r>
              <a:rPr lang="hr-HR" sz="2400" b="1" dirty="0" err="1">
                <a:solidFill>
                  <a:srgbClr val="002060"/>
                </a:solidFill>
                <a:latin typeface="Merriweather"/>
              </a:rPr>
              <a:t>subsaharske</a:t>
            </a:r>
            <a:r>
              <a:rPr lang="hr-HR" sz="2400" b="1" dirty="0">
                <a:solidFill>
                  <a:srgbClr val="002060"/>
                </a:solidFill>
                <a:latin typeface="Merriweather"/>
              </a:rPr>
              <a:t> Afrike su gladni</a:t>
            </a:r>
          </a:p>
          <a:p>
            <a:r>
              <a:rPr lang="it-IT" sz="2400" b="1" dirty="0">
                <a:solidFill>
                  <a:srgbClr val="002060"/>
                </a:solidFill>
                <a:latin typeface="Merriweather"/>
              </a:rPr>
              <a:t>Sa </a:t>
            </a:r>
            <a:r>
              <a:rPr lang="it-IT" sz="2400" b="1" dirty="0" err="1">
                <a:solidFill>
                  <a:srgbClr val="002060"/>
                </a:solidFill>
                <a:latin typeface="Merriweather"/>
              </a:rPr>
              <a:t>svega</a:t>
            </a:r>
            <a:r>
              <a:rPr lang="it-IT" sz="2400" b="1" dirty="0">
                <a:solidFill>
                  <a:srgbClr val="002060"/>
                </a:solidFill>
                <a:latin typeface="Merriweather"/>
              </a:rPr>
              <a:t> 25 </a:t>
            </a:r>
            <a:r>
              <a:rPr lang="it-IT" sz="2400" b="1" dirty="0" err="1">
                <a:solidFill>
                  <a:srgbClr val="002060"/>
                </a:solidFill>
                <a:latin typeface="Merriweather"/>
              </a:rPr>
              <a:t>centi</a:t>
            </a:r>
            <a:r>
              <a:rPr lang="it-IT" sz="2400" b="1" dirty="0">
                <a:solidFill>
                  <a:srgbClr val="002060"/>
                </a:solidFill>
                <a:latin typeface="Merriweather"/>
              </a:rPr>
              <a:t> </a:t>
            </a:r>
            <a:r>
              <a:rPr lang="it-IT" sz="2400" b="1" dirty="0" err="1">
                <a:solidFill>
                  <a:srgbClr val="002060"/>
                </a:solidFill>
                <a:latin typeface="Merriweather"/>
              </a:rPr>
              <a:t>dnevno</a:t>
            </a:r>
            <a:r>
              <a:rPr lang="it-IT" sz="2400" b="1" dirty="0">
                <a:solidFill>
                  <a:srgbClr val="002060"/>
                </a:solidFill>
                <a:latin typeface="Merriweather"/>
              </a:rPr>
              <a:t> </a:t>
            </a:r>
            <a:r>
              <a:rPr lang="it-IT" sz="2400" b="1" dirty="0" err="1">
                <a:solidFill>
                  <a:srgbClr val="002060"/>
                </a:solidFill>
                <a:latin typeface="Merriweather"/>
              </a:rPr>
              <a:t>može</a:t>
            </a:r>
            <a:r>
              <a:rPr lang="it-IT" sz="2400" b="1" dirty="0">
                <a:solidFill>
                  <a:srgbClr val="002060"/>
                </a:solidFill>
                <a:latin typeface="Merriweather"/>
              </a:rPr>
              <a:t> se </a:t>
            </a:r>
            <a:r>
              <a:rPr lang="it-IT" sz="2400" b="1" dirty="0" err="1">
                <a:solidFill>
                  <a:srgbClr val="002060"/>
                </a:solidFill>
                <a:latin typeface="Merriweather"/>
              </a:rPr>
              <a:t>pravilno</a:t>
            </a:r>
            <a:r>
              <a:rPr lang="it-IT" sz="2400" b="1" dirty="0">
                <a:solidFill>
                  <a:srgbClr val="002060"/>
                </a:solidFill>
                <a:latin typeface="Merriweather"/>
              </a:rPr>
              <a:t> </a:t>
            </a:r>
            <a:r>
              <a:rPr lang="it-IT" sz="2400" b="1" dirty="0" err="1">
                <a:solidFill>
                  <a:srgbClr val="002060"/>
                </a:solidFill>
                <a:latin typeface="Merriweather"/>
              </a:rPr>
              <a:t>nahraniti</a:t>
            </a:r>
            <a:r>
              <a:rPr lang="it-IT" sz="2400" b="1" dirty="0">
                <a:solidFill>
                  <a:srgbClr val="002060"/>
                </a:solidFill>
                <a:latin typeface="Merriweather"/>
              </a:rPr>
              <a:t> </a:t>
            </a:r>
            <a:r>
              <a:rPr lang="it-IT" sz="2400" b="1" dirty="0" err="1">
                <a:solidFill>
                  <a:srgbClr val="002060"/>
                </a:solidFill>
                <a:latin typeface="Merriweather"/>
              </a:rPr>
              <a:t>dijete</a:t>
            </a:r>
            <a:r>
              <a:rPr lang="it-IT" sz="2400" b="1" dirty="0">
                <a:solidFill>
                  <a:srgbClr val="002060"/>
                </a:solidFill>
                <a:latin typeface="Merriweather"/>
              </a:rPr>
              <a:t> </a:t>
            </a:r>
          </a:p>
          <a:p>
            <a:r>
              <a:rPr lang="pl-PL" sz="2400" b="1" dirty="0">
                <a:solidFill>
                  <a:srgbClr val="002060"/>
                </a:solidFill>
                <a:latin typeface="Merriweather"/>
              </a:rPr>
              <a:t>Moguće je zaustaviti glad u svijetu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9159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VIII. Postaja – Isus tješi jeruzalemske žene</a:t>
            </a:r>
            <a:endParaRPr lang="hr-HR" dirty="0"/>
          </a:p>
        </p:txBody>
      </p:sp>
      <p:pic>
        <p:nvPicPr>
          <p:cNvPr id="1026" name="Picture 2" descr="Povezana slik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993" y="1847816"/>
            <a:ext cx="2891212" cy="148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likovni rezultat za BOGATA DJE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152" y="1814318"/>
            <a:ext cx="2562225" cy="148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likovni rezultat za BOGATA DJE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745" y="1837521"/>
            <a:ext cx="2554407" cy="148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likovni rezultat za BOGATA DJECA I IGRAČK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993" y="3318273"/>
            <a:ext cx="7898384" cy="356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89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IX. Postaja – Isus pada treći put pod križem</a:t>
            </a:r>
            <a:endParaRPr lang="hr-HR" dirty="0"/>
          </a:p>
        </p:txBody>
      </p:sp>
      <p:pic>
        <p:nvPicPr>
          <p:cNvPr id="9218" name="Picture 2" descr="Slikovni rezultat za GLAD I SIROMAŠTVO AFRIČKE DJECE SLIK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906" y="2122098"/>
            <a:ext cx="10386203" cy="459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57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X. Postaja – Isusa svlače</a:t>
            </a:r>
            <a:endParaRPr lang="hr-HR" dirty="0"/>
          </a:p>
        </p:txBody>
      </p:sp>
      <p:pic>
        <p:nvPicPr>
          <p:cNvPr id="10244" name="Picture 4" descr="Slikovni rezultat za GLAD I SIROMAŠTVO AFRIČKE DJECE SLIK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991" y="2294626"/>
            <a:ext cx="9090991" cy="456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69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XI. Postaja – Isusa pribijaju na križ</a:t>
            </a:r>
            <a:endParaRPr lang="hr-HR" dirty="0"/>
          </a:p>
        </p:txBody>
      </p:sp>
      <p:pic>
        <p:nvPicPr>
          <p:cNvPr id="11266" name="Picture 2" descr="Slikovni rezultat za GLAD I SIROMAŠTVO AFRIČKE DJECE SLIK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954" y="2385391"/>
            <a:ext cx="10135898" cy="447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0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XII. Postaja – Isus umire na križu</a:t>
            </a:r>
            <a:endParaRPr lang="hr-HR" dirty="0"/>
          </a:p>
        </p:txBody>
      </p:sp>
      <p:pic>
        <p:nvPicPr>
          <p:cNvPr id="12290" name="Picture 2" descr="Slikovni rezultat za GLAD I SIROMAŠTVO AFRIČKE DJECE SLIK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9" y="2319131"/>
            <a:ext cx="8733182" cy="417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24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XIII. Postaja – Isusa skidaju s križa</a:t>
            </a:r>
            <a:endParaRPr lang="hr-HR" dirty="0"/>
          </a:p>
        </p:txBody>
      </p:sp>
      <p:pic>
        <p:nvPicPr>
          <p:cNvPr id="13316" name="Picture 4" descr="Slikovni rezultat za GLAD I SIROMAŠTVO AFRIČKE DJECE SLIK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955" y="2251495"/>
            <a:ext cx="9115480" cy="441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87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XIV. Postaja – Isusa polažu u grob</a:t>
            </a:r>
            <a:endParaRPr lang="hr-HR" dirty="0"/>
          </a:p>
        </p:txBody>
      </p:sp>
      <p:pic>
        <p:nvPicPr>
          <p:cNvPr id="14340" name="Picture 4" descr="Slikovni rezultat za GLAD I SIROMAŠTVO AFRIČKE DJECE SLIK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667" y="2225615"/>
            <a:ext cx="10378563" cy="463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21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267762" y="1776051"/>
            <a:ext cx="8825658" cy="2677648"/>
          </a:xfrm>
        </p:spPr>
        <p:txBody>
          <a:bodyPr/>
          <a:lstStyle/>
          <a:p>
            <a:r>
              <a:rPr lang="hr-HR" dirty="0">
                <a:solidFill>
                  <a:srgbClr val="FF0000"/>
                </a:solidFill>
              </a:rPr>
              <a:t>Ja  sam  oni - I</a:t>
            </a:r>
            <a:r>
              <a:rPr lang="hr-HR" dirty="0" smtClean="0">
                <a:solidFill>
                  <a:srgbClr val="FF0000"/>
                </a:solidFill>
              </a:rPr>
              <a:t>sus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     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096562" y="3945962"/>
            <a:ext cx="8825658" cy="861420"/>
          </a:xfrm>
        </p:spPr>
        <p:txBody>
          <a:bodyPr>
            <a:normAutofit/>
          </a:bodyPr>
          <a:lstStyle/>
          <a:p>
            <a:r>
              <a:rPr lang="hr-HR" sz="2400" dirty="0" smtClean="0">
                <a:solidFill>
                  <a:schemeClr val="bg2"/>
                </a:solidFill>
              </a:rPr>
              <a:t>Križni </a:t>
            </a:r>
            <a:r>
              <a:rPr lang="hr-HR" sz="2400" dirty="0">
                <a:solidFill>
                  <a:schemeClr val="bg2"/>
                </a:solidFill>
              </a:rPr>
              <a:t>put-2017</a:t>
            </a:r>
            <a:endParaRPr lang="hr-HR" sz="2400" dirty="0">
              <a:solidFill>
                <a:schemeClr val="bg2"/>
              </a:solidFill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1440611" y="1238314"/>
            <a:ext cx="17770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OŠ PIROVAC</a:t>
            </a:r>
          </a:p>
        </p:txBody>
      </p:sp>
    </p:spTree>
    <p:extLst>
      <p:ext uri="{BB962C8B-B14F-4D97-AF65-F5344CB8AC3E}">
        <p14:creationId xmlns:p14="http://schemas.microsoft.com/office/powerpoint/2010/main" val="251935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I. Postaja – Isusa osuđuju na smrt</a:t>
            </a:r>
            <a:endParaRPr lang="hr-HR" dirty="0"/>
          </a:p>
        </p:txBody>
      </p:sp>
      <p:pic>
        <p:nvPicPr>
          <p:cNvPr id="1026" name="Picture 2" descr="Slikovni rezultat za GLAD I SIROMAŠTVO AFRIČKE DJECE SLIK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684" y="2216989"/>
            <a:ext cx="10028018" cy="4641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49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II. Postaja – Isus prima na se križ</a:t>
            </a:r>
            <a:endParaRPr lang="hr-HR" dirty="0"/>
          </a:p>
        </p:txBody>
      </p:sp>
      <p:pic>
        <p:nvPicPr>
          <p:cNvPr id="2050" name="Picture 2" descr="Slikovni rezultat za GLAD I SIROMAŠTVO AFRIČKE DJECE SLIK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797" y="2182483"/>
            <a:ext cx="9866618" cy="4675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21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III. Postaja – Isus pada prvi put pod križem</a:t>
            </a:r>
            <a:endParaRPr lang="hr-HR" dirty="0"/>
          </a:p>
        </p:txBody>
      </p:sp>
      <p:pic>
        <p:nvPicPr>
          <p:cNvPr id="3074" name="Picture 2" descr="Slikovni rezultat za GLAD I SIROMAŠTVO AFRIČKE DJECE SLIK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204" y="2346385"/>
            <a:ext cx="9963509" cy="439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29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IV. Postaja – Isus susreće svoju Majku</a:t>
            </a:r>
            <a:endParaRPr lang="hr-HR" dirty="0"/>
          </a:p>
        </p:txBody>
      </p:sp>
      <p:pic>
        <p:nvPicPr>
          <p:cNvPr id="4098" name="Picture 2" descr="Slikovni rezultat za GLAD I SIROMAŠTVO AFRIČKE DJECE SLIK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955" y="2303253"/>
            <a:ext cx="9009462" cy="409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07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V. Postaja – Šimun </a:t>
            </a:r>
            <a:r>
              <a:rPr lang="hr-HR" b="1" dirty="0" err="1"/>
              <a:t>Cirenac</a:t>
            </a:r>
            <a:r>
              <a:rPr lang="hr-HR" b="1" dirty="0"/>
              <a:t> pomaže Isusu nositi križ</a:t>
            </a:r>
            <a:endParaRPr lang="hr-HR" dirty="0"/>
          </a:p>
        </p:txBody>
      </p:sp>
      <p:pic>
        <p:nvPicPr>
          <p:cNvPr id="5122" name="Picture 2" descr="Slikovni rezultat za marijini obroc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954" y="2285999"/>
            <a:ext cx="9609826" cy="438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58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VI. Postaja – Veronika pruža Isusu rubac.</a:t>
            </a:r>
            <a:endParaRPr lang="hr-HR" dirty="0"/>
          </a:p>
        </p:txBody>
      </p:sp>
      <p:pic>
        <p:nvPicPr>
          <p:cNvPr id="6146" name="Picture 2" descr="Slikovni rezultat za GLAD I SIROMAŠTVO AFRIČKE DJECE SLIK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82" y="2286000"/>
            <a:ext cx="10282686" cy="420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2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VII. Postaja – Isus pada drugi put pod križem</a:t>
            </a:r>
            <a:endParaRPr lang="hr-HR" dirty="0"/>
          </a:p>
        </p:txBody>
      </p:sp>
      <p:pic>
        <p:nvPicPr>
          <p:cNvPr id="7176" name="Picture 8" descr="Slikovni rezultat za GLAD I SIROMAŠTVO AFRIČKE DJECE SLIK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954" y="2303253"/>
            <a:ext cx="10456201" cy="420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88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ba za sastanke za ion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208</TotalTime>
  <Words>201</Words>
  <Application>Microsoft Office PowerPoint</Application>
  <PresentationFormat>Široki zaslon</PresentationFormat>
  <Paragraphs>25</Paragraphs>
  <Slides>16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21" baseType="lpstr">
      <vt:lpstr>Arial</vt:lpstr>
      <vt:lpstr>Century Gothic</vt:lpstr>
      <vt:lpstr>Merriweather</vt:lpstr>
      <vt:lpstr>Wingdings 3</vt:lpstr>
      <vt:lpstr>Soba za sastanke za ion</vt:lpstr>
      <vt:lpstr>Afrika - Smiluj nam se Gospodine!              </vt:lpstr>
      <vt:lpstr>Ja  sam  oni - Isus      </vt:lpstr>
      <vt:lpstr>I. Postaja – Isusa osuđuju na smrt</vt:lpstr>
      <vt:lpstr>II. Postaja – Isus prima na se križ</vt:lpstr>
      <vt:lpstr>III. Postaja – Isus pada prvi put pod križem</vt:lpstr>
      <vt:lpstr>IV. Postaja – Isus susreće svoju Majku</vt:lpstr>
      <vt:lpstr>V. Postaja – Šimun Cirenac pomaže Isusu nositi križ</vt:lpstr>
      <vt:lpstr>VI. Postaja – Veronika pruža Isusu rubac.</vt:lpstr>
      <vt:lpstr>VII. Postaja – Isus pada drugi put pod križem</vt:lpstr>
      <vt:lpstr>VIII. Postaja – Isus tješi jeruzalemske žene</vt:lpstr>
      <vt:lpstr>IX. Postaja – Isus pada treći put pod križem</vt:lpstr>
      <vt:lpstr>X. Postaja – Isusa svlače</vt:lpstr>
      <vt:lpstr>XI. Postaja – Isusa pribijaju na križ</vt:lpstr>
      <vt:lpstr>XII. Postaja – Isus umire na križu</vt:lpstr>
      <vt:lpstr>XIII. Postaja – Isusa skidaju s križa</vt:lpstr>
      <vt:lpstr>XIV. Postaja – Isusa polažu u grob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OŠ PIROVAC Križni put-2017</dc:title>
  <dc:creator>Dinko</dc:creator>
  <cp:lastModifiedBy>Dinko</cp:lastModifiedBy>
  <cp:revision>19</cp:revision>
  <dcterms:created xsi:type="dcterms:W3CDTF">2017-04-05T09:36:38Z</dcterms:created>
  <dcterms:modified xsi:type="dcterms:W3CDTF">2017-04-06T21:41:28Z</dcterms:modified>
</cp:coreProperties>
</file>